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9" r:id="rId3"/>
    <p:sldId id="260" r:id="rId4"/>
    <p:sldId id="304" r:id="rId5"/>
    <p:sldId id="268" r:id="rId6"/>
    <p:sldId id="267" r:id="rId8"/>
    <p:sldId id="278" r:id="rId9"/>
    <p:sldId id="302" r:id="rId10"/>
    <p:sldId id="303" r:id="rId11"/>
    <p:sldId id="277" r:id="rId12"/>
    <p:sldId id="285" r:id="rId13"/>
    <p:sldId id="284" r:id="rId14"/>
    <p:sldId id="283" r:id="rId15"/>
    <p:sldId id="287" r:id="rId16"/>
    <p:sldId id="290" r:id="rId17"/>
    <p:sldId id="289" r:id="rId18"/>
    <p:sldId id="288" r:id="rId19"/>
    <p:sldId id="294" r:id="rId20"/>
    <p:sldId id="293" r:id="rId21"/>
    <p:sldId id="292" r:id="rId22"/>
    <p:sldId id="297" r:id="rId23"/>
    <p:sldId id="299" r:id="rId24"/>
  </p:sldIdLst>
  <p:sldSz cx="9144000" cy="6858000" type="screen4x3"/>
  <p:notesSz cx="6858000" cy="9144000"/>
  <p:custDataLst>
    <p:tags r:id="rId28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7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27"/>
        <p:guide pos="2881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gs" Target="tags/tag2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44450"/>
          <a:ext cx="9149080" cy="6397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0111020200</a:t>
                      </a:r>
                      <a:endParaRPr lang="en-US" altLang="zh-CN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10000</a:t>
                      </a:r>
                      <a:endParaRPr lang="en-US" altLang="zh-CN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门诊诊查费一般医师</a:t>
                      </a: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门诊诊查费（普通门诊）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0111020200</a:t>
                      </a:r>
                      <a:endParaRPr lang="en-US" altLang="zh-CN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10001</a:t>
                      </a:r>
                      <a:endParaRPr lang="en-US" altLang="zh-CN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门诊诊查费（普通门诊）</a:t>
                      </a:r>
                      <a:r>
                        <a:rPr lang="en-US" altLang="zh-CN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副主任医师（加收）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0111020200</a:t>
                      </a:r>
                      <a:endParaRPr lang="en-US" altLang="zh-CN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10002</a:t>
                      </a:r>
                      <a:endParaRPr lang="en-US" altLang="zh-CN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门诊诊查费（普通门诊）</a:t>
                      </a:r>
                      <a:r>
                        <a:rPr lang="en-US" altLang="zh-CN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主任医师（加收）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0111020200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门诊诊查费（中医辨证论治）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9.00 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0111020200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20001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门诊诊查费（中医辨证论治）-副主任医师（加收）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4.50 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0111020200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20002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门诊诊查费（中医辨证论治）-主任医师（加收）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9.00 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0111020200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门诊诊查费（药学门诊）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8.00 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0111020200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30001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门诊诊查费（药学门诊）-副主任（中）药师（加收）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4.00 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0111020200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20002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门诊诊查费（</a:t>
                      </a: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（药学门诊</a:t>
                      </a: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）-</a:t>
                      </a: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主任（中）药师（加收）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zh-CN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</a:t>
                      </a: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.00 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丙</a:t>
                      </a: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0111020200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门诊诊查费（护理门诊）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8.00 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0111020300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住院诊查费（普通）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日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19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0111020300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住院诊查费（临床药学）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日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0111060000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多学科诊疗费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102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0111060000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会诊费（院内）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学科·次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26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45085"/>
          <a:ext cx="9149080" cy="6743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7531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968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968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240100001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人工制定治疗计划(简单)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疗程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47.50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279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240100002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人工制定治疗计划(复杂)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疗程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106.00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2672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240100003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计算机治疗计划系统(TPS)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疗程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212.00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279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240100004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特定计算机治疗计划系统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疗程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530.00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2672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24010000401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逆向调强TPS及优化加收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疗程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300.00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279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240100005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点剂量验证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968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240100006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二维剂量验证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510.00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273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240100007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三维剂量验证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510.00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968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240200001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简易定位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疗程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47.50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968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240200002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专用X线机模拟定位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疗程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106.00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968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240200003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专用X线机复杂模拟定位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疗程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324.00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968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240200005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三维实时显像监控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298.00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968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240300001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深部X线照射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野次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279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240300004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直线加速器放疗(固定照射)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野次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0"/>
          <a:ext cx="9149080" cy="688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240300015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适型调强放射治疗(TOMO)螺旋断层扫描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932.80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240300015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适型调强放射治疗(IMRT）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848.00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240300015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适型调强放射治疗(VMAT)旋转调强放疗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932.80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240300017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图像引导的三维立体定向放疗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疗程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26350.00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240300017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图像引导的三维立体定向放疗(三次以下)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6800.00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240400001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浅表部位后装治疗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130.00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240400002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腔内后装放疗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191.00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2404000021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妇科三管腔内后装放疗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1350.00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240400003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组织间插置放疗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477.00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240400004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手术置管放疗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450.00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240400005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皮肤贴敷后装放疗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130.00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240500001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合金模具设计及制作（电子束制模）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159.00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2405000010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合金模具设计及制作（适形制模）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424.00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240500002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填充模具设计及制作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0"/>
          <a:ext cx="9149080" cy="6397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250101003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红细胞比积测定(HCT)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2501010051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网织红细胞计数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11.90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250101017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血小板计数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2501010182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血细胞分析或血常规(五分类)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2501010182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血细胞分析或血常规(体检专用五分类)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250101024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外周血细胞形态及性质分析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39.20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250102006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尿蛋白定量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2501020071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本-周氏蛋白定性检查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79.90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250102011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尿糖定量测定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250102016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尿乳糜定性检查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250102035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尿液分析+镜检</a:t>
                      </a: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2501020351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尿常规自动分析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19.00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250103001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粪便常规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2501030021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隐血试验(OB)(免疫法)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-5080" y="44450"/>
          <a:ext cx="9149080" cy="6557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250201012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细胞周期分析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247.00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250203020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血浆凝血酶原时间测定(PT)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250203025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活化部分凝血活酶时间测定(APTT)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11.00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250203030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血浆纤维蛋白原测定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250203035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凝血酶时间测定(TT)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2502030651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纤维蛋白(原)降解产物FDP全定量测定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48.50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2502030661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血浆D-二聚体测定(D-Dimer)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58.50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250203080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血栓弹力图试验(TEG)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162.00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250203086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花生四烯酸诱导血小板聚集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250203087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二磷酸腺苷诱导血小板聚集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18.00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250203088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胶原诱导血小板聚集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250301001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血清总蛋白测定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250301002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血清白蛋白测定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250301004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血清蛋白电泳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18.80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45085"/>
          <a:ext cx="9149080" cy="6397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250303001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血清总胆固醇测定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250303002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血清甘油三酯测定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250303004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血清高密度脂蛋白胆固醇测定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250303005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血清低密度脂蛋白胆固醇测定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250303006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血清脂蛋白电泳分析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250303007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血清载脂蛋白AⅠ测定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250303009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血清载脂蛋白B测定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250303013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血清载脂蛋白α测定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44.10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250303020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氧化低密度脂蛋白定量测定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140.70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250303021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脂蛋白相关磷脂酶A2(Lp-PLA2)测定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273.20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250304001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钾测定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4.30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250304002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钠测定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4.30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250304003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氯测定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4.30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250304004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钙测定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4.30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45085"/>
          <a:ext cx="9149080" cy="6397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250305001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血清总胆红素测定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250305002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血清直接胆红素测定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250305005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血清总胆汁酸测定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17.00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250305007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血清丙氨酸氨基转移酶测定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250305008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血清天门冬氨酸氨基转移酶测定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250305009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血清γ-谷氨酰基转移酶测定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250305011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血清碱性磷酸酶测定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250305017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血清α-L-岩藻糖苷酶测定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250305023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腺苷脱氨酶测定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250305027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谷胱甘肽还原酶测定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20.70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250306001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血清肌酸激酶测定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250306002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血清肌酸激酶－MB同工酶活性测定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11.90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250306005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乳酸脱氢酶测定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250306007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血清α羟基丁酸脱氢酶测定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-99060"/>
          <a:ext cx="9149080" cy="7099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r>
                        <a:rPr lang="en-US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   </a:t>
                      </a:r>
                      <a:endParaRPr lang="en-US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27020000001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细胞病理学检查与诊断附加(超过两张加收)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张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270200001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体液细胞学检查与诊断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49.30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27020000101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体液细胞学检查与诊断附加(塑料包埋加收）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每个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9.86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270200003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细针穿刺细胞学检查与诊断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98.60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270200004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脱落细胞学检查与诊断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49.30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270300001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穿刺组织活检检查与诊断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130.20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270300001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穿刺组织活检检查与诊断(超过两个蜡块加收)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个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14.00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270300002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内镜组织活检检查与诊断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130.40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27030000201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内镜组织活检检查与诊断(蜡块加收)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每个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13.00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27030000202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使用HE高清恒染加收(内镜标本)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切片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40.00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270300003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局部切除活检检查与诊断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部位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130.20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270300003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局部切除活检检查与诊断(超过两个蜡块加收)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个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14.00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270300004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骨髓组织活检检查与诊断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128.00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270300004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骨髓组织活检检查与诊断(超过两个蜡块加收)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个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14.00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45085"/>
          <a:ext cx="9149080" cy="6754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7658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975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975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310403006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纤维鼻咽镜检查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125.40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3104030061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电子鼻咽镜检查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171.90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273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310403009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纤维喉镜检查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310403012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间接喉镜检查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279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310403013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支撑喉镜检查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279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310601001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肺通气功能检查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975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3106010010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肺最大通气量检查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21.50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310601002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肺弥散功能检查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975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310601005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残气容积测定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47.10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975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310601008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流速容量曲线(V—V曲线)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项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54.00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975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310601015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呼出气二氧化碳检测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每小时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975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310602003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呼吸肌功能测定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64.00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975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310602005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持续呼吸功能检测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小时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310602006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血气分析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60.20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13335" y="0"/>
          <a:ext cx="9171305" cy="6728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1825"/>
                <a:gridCol w="2376805"/>
                <a:gridCol w="1104265"/>
                <a:gridCol w="2481580"/>
                <a:gridCol w="1306830"/>
              </a:tblGrid>
              <a:tr h="60198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4152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152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310605002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纤维支气管镜检查(电子)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141.44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476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310605003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经纤支镜治疗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298.00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470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310605004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经纤支镜粘膜活检术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部位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26.50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470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310605006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经纤支镜肺泡灌洗诊疗术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213.00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53530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3106050080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经纤支镜特殊治疗(高频电治疗)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128.00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476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310605009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经内镜气管扩张术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479.00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152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310605010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气管支架植入术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1275.00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470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310605012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经内镜气管内肿瘤切除术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553.00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152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310605014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纵隔镜检查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744.00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152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310605016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超声支气管镜检查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553.00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152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3107010012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常规心电图检查(12导)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22.40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1529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310701003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动态心电图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127.50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4767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310701010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心电图踏车负荷试验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32385" y="-260985"/>
          <a:ext cx="9080500" cy="7085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630"/>
                <a:gridCol w="2359025"/>
                <a:gridCol w="1096010"/>
                <a:gridCol w="2462530"/>
                <a:gridCol w="1297305"/>
              </a:tblGrid>
              <a:tr h="581025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6769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006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3109020051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无痛电子胃镜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850.00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318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经胃镜特殊治疗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340.80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311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310904001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直肠镜检查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42.50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324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经胃镜胃内支架置入术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595.00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305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310902008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经胃镜碎石术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532.00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324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310902009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超声胃镜检查术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523.00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06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310902009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超声肠镜检查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523.00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318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3109020091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超声胃镜引导下穿刺术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06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经胃镜胃肠置管术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298.20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06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小肠镜检查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187.70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06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3109030040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电子小肠镜检查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306.00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06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3109030050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电子纤维结肠镜检查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267.00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06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3109030051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无痛电子肠镜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765.50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324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3109030060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电子乙状结肠镜检查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157.30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44450"/>
          <a:ext cx="9149080" cy="6397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0111060000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20001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会诊费（院内）-副主任医师（加收）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学科·次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0111060000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20002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会诊费（院内）-正主任医师（加收）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学科·次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0111050000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床位费（单人间）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床位·日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80.00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0111050000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床位费（二人间）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床位·日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r>
                        <a:rPr lang="en-US" altLang="zh-CN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.00</a:t>
                      </a:r>
                      <a:endParaRPr lang="en-US" altLang="zh-CN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0111050000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床位费（三人间）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床位·日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r>
                        <a:rPr lang="en-US" altLang="zh-CN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.00</a:t>
                      </a:r>
                      <a:endParaRPr lang="en-US" altLang="zh-CN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0111050000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床位费（多人间）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床位·日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r>
                        <a:rPr lang="en-US" altLang="zh-CN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.00</a:t>
                      </a:r>
                      <a:endParaRPr lang="en-US" altLang="zh-CN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0111050000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床位费（重症监护）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日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r>
                        <a:rPr lang="en-US" altLang="zh-CN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.00</a:t>
                      </a:r>
                      <a:endParaRPr lang="en-US" altLang="zh-CN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0111050000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床位费（特殊防护）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日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r>
                        <a:rPr lang="en-US" altLang="zh-CN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.00</a:t>
                      </a:r>
                      <a:endParaRPr lang="en-US" altLang="zh-CN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0111090000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救护车转运费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公里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r>
                        <a:rPr lang="en-US" altLang="zh-CN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.00</a:t>
                      </a:r>
                      <a:endParaRPr lang="en-US" altLang="zh-CN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011302000020000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重症监护护理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小时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011303000010000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口腔护理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011303000020000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会阴护理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011303000060000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气管切开护理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43.00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011303000080000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肠内营养输注护理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32385" y="-260985"/>
          <a:ext cx="9080500" cy="6703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630"/>
                <a:gridCol w="2359025"/>
                <a:gridCol w="1096010"/>
                <a:gridCol w="2462530"/>
                <a:gridCol w="1297305"/>
              </a:tblGrid>
              <a:tr h="54991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6400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3109020051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无痛电子胃镜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850.00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89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经胃镜特殊治疗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340.80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76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310904001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直肠镜检查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42.50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89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310902007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经胃镜胃内支架置入术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595.00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76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310902008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经胃镜碎石术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532.00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89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310902009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超声胃镜检查术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523.00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310902009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超声肠镜检查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523.00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89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3109020091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超声胃镜引导下穿刺术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经胃镜胃肠置管术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298.20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小肠镜检查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187.70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3109030040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电子小肠镜检查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306.00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3109030050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电子纤维结肠镜检查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267.00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3109030051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无痛电子肠镜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765.50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89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3109030060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电子乙状结肠镜检查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157.30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投诉及咨询电话：</a:t>
            </a:r>
            <a:r>
              <a:rPr lang="en-US" altLang="zh-CN"/>
              <a:t>0372-2232152</a:t>
            </a:r>
            <a:endParaRPr lang="en-US" altLang="zh-CN"/>
          </a:p>
        </p:txBody>
      </p:sp>
      <p:graphicFrame>
        <p:nvGraphicFramePr>
          <p:cNvPr id="5" name="表格 4"/>
          <p:cNvGraphicFramePr/>
          <p:nvPr/>
        </p:nvGraphicFramePr>
        <p:xfrm>
          <a:off x="32385" y="-260985"/>
          <a:ext cx="9080500" cy="6703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80500"/>
              </a:tblGrid>
              <a:tr h="549910">
                <a:tc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44450"/>
          <a:ext cx="9149080" cy="6374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552065"/>
                <a:gridCol w="1236345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011303000090000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造口/造瘘护理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日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19.00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011303000040000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置管护理(深静脉/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动脉</a:t>
                      </a: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)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日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8 .00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011303000100000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压力性损伤护理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11.00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011301000010000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特级护理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154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011301000020000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Arial" panose="020B0604020202020204" pitchFamily="34" charset="0"/>
                        </a:rPr>
                        <a:t>Ⅰ</a:t>
                      </a: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级护理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48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011301000030000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Arial" panose="020B0604020202020204" pitchFamily="34" charset="0"/>
                        </a:rPr>
                        <a:t>Ⅱ</a:t>
                      </a: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级护理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011301000040000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Arial" panose="020B0604020202020204" pitchFamily="34" charset="0"/>
                          <a:sym typeface="+mn-ea"/>
                        </a:rPr>
                        <a:t>Ⅲ</a:t>
                      </a: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级护理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0111040000</a:t>
                      </a:r>
                      <a:b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10000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院内抢救费（常规）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日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243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6449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0111040000</a:t>
                      </a:r>
                      <a:b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20000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院内抢救费（复杂）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日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324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0111040000</a:t>
                      </a:r>
                      <a:b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30000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心肺复苏术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189</a:t>
                      </a:r>
                      <a:endParaRPr lang="en-US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120300001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氧气吸入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小时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1203000012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高流量给氧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小时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6.00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皮下、皮内、肌肉注射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静脉注射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6.00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34290" y="-13335"/>
          <a:ext cx="8988425" cy="6635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085"/>
                <a:gridCol w="2320290"/>
                <a:gridCol w="1077595"/>
                <a:gridCol w="2421890"/>
                <a:gridCol w="1345565"/>
              </a:tblGrid>
              <a:tr h="530225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6400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52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120300001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氧气吸入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小时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465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1203000012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高流量给氧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小时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6.00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52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皮下、皮内、肌肉注射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479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静脉注射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6.00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465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静脉采血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6.00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4861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动脉采血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4861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动脉加压注射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479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120400005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皮下输液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479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120400006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静脉输液第一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第一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11.00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479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120400006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静脉输液+1瓶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+1瓶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2.20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52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1204000061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静脉输血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52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120400011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中心静脉穿刺置管术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80.00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52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1204000112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人工中心静脉压测定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13.00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52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120400012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动脉穿刺置管术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46.80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52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120400013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抗肿瘤化学药物配置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组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22.50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0"/>
          <a:ext cx="9149080" cy="683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120400014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静脉用药集中配置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瓶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120500001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大清创缝合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117.80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120500002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中清创缝合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66.00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120500003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小清创缝合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39.60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12060000001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外擦药物治疗(大)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22.75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12060000001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外擦药物治疗(中)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13.00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120600001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大换药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45.50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120600002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中换药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26.00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120600003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小换药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16.00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120600004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特大换药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60.20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120700001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雾化吸入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7.00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120800001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鼻胃管置管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23.00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120900001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胃肠减压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日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25.50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121000001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洗胃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37.50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121100001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一般物理降温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sz="1400">
                          <a:solidFill>
                            <a:srgbClr val="00B0F0"/>
                          </a:solidFill>
                          <a:cs typeface="Arial" panose="020B0604020202020204" pitchFamily="34" charset="0"/>
                        </a:rPr>
                        <a:t>次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16.50 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-5080" y="0"/>
          <a:ext cx="9149080" cy="666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65659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4527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52755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012301010010000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X线摄影成像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 ·体位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42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525145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012301010010001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X线摄影成像-床旁X线摄影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（加收）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524510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012301010010011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X线摄影成像-动态X线摄影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（加收）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524510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012301010010021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X线摄影成像-影像拼接成像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（加收）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524510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012301010010100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X线摄影成像-人工智能辅助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诊断（扩展）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 ·体位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42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52755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012301010030000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X线摄影成像（乳腺）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单侧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524510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012301010030100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X线摄影成像（乳腺） -人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工智能辅助诊断（扩展）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单侧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53390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012301010040000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X线造影成像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524510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012301010040001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X线造影成像-全消化道造影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（加收）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57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524510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012301010040100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X线造影成像-人工智能辅助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诊断（扩展）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524510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012301010041100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X线造影成像-泪道造影（扩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-5080" y="0"/>
          <a:ext cx="9149080" cy="6397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012301010041200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X线造影成像-T管造影（扩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80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012301020010000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计算机体层成像（CT）平扫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172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012301020010001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计算机体层成像（CT）平扫-能量成像（加收）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012301020010011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计算机体层成像（CT）平扫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-薄层扫描（加收）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012301020010021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计算机体层成像（CT）平扫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-冠脉钙化积分（加收）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012301020010100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计算机体层成像（CT）平扫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-人工智能辅助诊断（扩展）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172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012301020020000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计算机体层成像（CT）增强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233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012301020020001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计算机体层成像（CT）增强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-能量成像（加收）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012301020020011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计算机体层成像（CT）增强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-薄层扫描（加收）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012301020020100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计算机体层成像（CT）增强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-人工智能辅助诊断（扩展）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233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012301020021100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计算机体层成像（CT）增强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-延迟显像（扩展）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117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012301020030000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计算机体层（CT）造影成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像（血管）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血管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458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012301020030001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计算机体层（CT）造影成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像（血管） -能量成像（加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ClrTx/>
                        <a:buSzTx/>
                        <a:buFontTx/>
                      </a:pP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-5080" y="0"/>
          <a:ext cx="9149080" cy="6397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4610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3765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012303030020000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正电子发射计算机断层显像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/计算机断层扫描（PET/CT）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（躯干）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3330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012303030020001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正电子发射计算机断层显像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/计算机断层扫描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（PET/CT）（躯干） -全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身加收（加收）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630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012303030020100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正电子发射计算机断层显像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/计算机断层扫描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（PET/CT）躯干） -人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工智能辅助诊断（扩展）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3330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012303030021100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正电子发射计算机断层显像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/计算机断层扫描（PET/CT）（躯干） -延迟显像（扩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1665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05130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012303030030000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正电子发射计算机断层显像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/磁共振成像（PET/MRI）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（局部）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2817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012303030030100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正电子发射计算机断层显像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/磁共振成像（PET/MRI）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（局部） -人工智能辅助诊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断（扩展）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2817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012303030040000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正电子发射计算机断层显像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/磁共振成像（PET/MRI）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（躯干）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4860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05765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012303030040001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正电子发射计算机断层显像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/磁共振成像（PET/MRI）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（躯干） -全身加收（加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收）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1170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012303030040100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正电子发射计算机断层显像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/磁共振成像（PET/MRI）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（躯干） -人工智能辅助诊</a:t>
                      </a:r>
                      <a:b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断（扩展）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4860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376555"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012303040010000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甲状腺摄碘131试验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36 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0" y="-27305"/>
          <a:ext cx="9149080" cy="6760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/>
                <a:gridCol w="2376805"/>
                <a:gridCol w="1104265"/>
                <a:gridCol w="2481580"/>
                <a:gridCol w="1306830"/>
              </a:tblGrid>
              <a:tr h="599440">
                <a:tc gridSpan="5">
                  <a:txBody>
                    <a:bodyPr/>
                    <a:p>
                      <a:pPr algn="ctr">
                        <a:lnSpc>
                          <a:spcPct val="90000"/>
                        </a:lnSpc>
                        <a:buNone/>
                      </a:pPr>
                      <a:r>
                        <a:rPr lang="zh-CN" altLang="zh-CN" sz="3200">
                          <a:ln w="10160">
                            <a:solidFill>
                              <a:schemeClr val="accent5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effectLst>
                            <a:outerShdw blurRad="38100" dist="22860" dir="5400000" algn="tl" rotWithShape="0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医疗服务价格公示</a:t>
                      </a:r>
                      <a:endParaRPr lang="zh-CN" altLang="zh-CN" sz="3200">
                        <a:ln w="10160">
                          <a:solidFill>
                            <a:schemeClr val="accent5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effectLst>
                          <a:outerShdw blurRad="38100" dist="22860" dir="5400000" algn="tl" rotWithShape="0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</a:txBody>
                  <a:tcPr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  <a:tc hMerge="1">
                  <a:tcPr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  <a:tr h="4133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b="1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项目编码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项目名称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计价单位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价格（元）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1">
                          <a:solidFill>
                            <a:schemeClr val="bg1"/>
                          </a:solidFill>
                        </a:rPr>
                        <a:t>偿付类别</a:t>
                      </a:r>
                      <a:endParaRPr lang="zh-CN" alt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accent1"/>
                      </a:solidFill>
                      <a:prstDash val="solid"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7942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0123020500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多普勒检查（周围血管）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50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7879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0123020500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10001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多普勒检查（周围血管）-床旁检查（加收）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7879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0123020300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彩色多普勒超声检查（常规）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71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0123020300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10001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彩色多普勒超声检查（常规）-床旁检查（加收）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7879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0123020300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10011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彩色多普勒超声检查（常规）-腔内检查（加收）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19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7879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0123020300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10021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彩色多普勒超声检查（常规）-立体成像（加收）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29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甲类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7879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0123020300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彩色多普勒超声检查（心脏）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214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甲类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0123020300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30000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彩色多普勒超声检查（血管）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71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7879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0123020300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40000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彩色多普勒超声检查（弹性成像）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器官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90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7879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0123020400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超声造影（常规）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器官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119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乙类</a:t>
                      </a:r>
                      <a:endParaRPr lang="zh-CN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  <a:tr h="479425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0123020400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10001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超声造影（常规）-立体成像（加收）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次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27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20000"/>
                        <a:alpha val="99000"/>
                      </a:schemeClr>
                    </a:solidFill>
                  </a:tcPr>
                </a:tc>
              </a:tr>
              <a:tr h="478790"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0123020400</a:t>
                      </a:r>
                      <a:b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</a:b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20000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超声造影（血管）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部位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400" b="0" i="0">
                          <a:solidFill>
                            <a:srgbClr val="00B0F0"/>
                          </a:solidFill>
                          <a:latin typeface="Arial" panose="020B0604020202020204" pitchFamily="34" charset="0"/>
                        </a:rPr>
                        <a:t>119</a:t>
                      </a:r>
                      <a:endParaRPr lang="zh-CN" altLang="en-US" sz="1400" b="0" i="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842" marR="9842" marT="9842" marB="0" anchor="ctr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40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sym typeface="+mn-ea"/>
                        </a:rPr>
                        <a:t>乙类</a:t>
                      </a:r>
                      <a:endParaRPr lang="en-US" altLang="en-US" sz="1400">
                        <a:solidFill>
                          <a:srgbClr val="00B0F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2700" marR="12700" marT="12700" vert="horz" anchor="b" anchorCtr="0">
                    <a:lnL w="12700">
                      <a:solidFill>
                        <a:srgbClr val="00B0F0"/>
                      </a:solidFill>
                      <a:prstDash val="solid"/>
                    </a:lnL>
                    <a:lnR w="12700">
                      <a:solidFill>
                        <a:srgbClr val="00B0F0"/>
                      </a:solidFill>
                      <a:prstDash val="solid"/>
                    </a:lnR>
                    <a:lnT w="12700">
                      <a:solidFill>
                        <a:srgbClr val="00B0F0"/>
                      </a:solidFill>
                      <a:prstDash val="solid"/>
                    </a:lnT>
                    <a:lnB w="12700">
                      <a:solidFill>
                        <a:srgbClr val="00B0F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ad29fd38-45be-46e2-b9d2-02343222f10a}"/>
  <p:tag name="TABLE_ENDDRAG_ORIGIN_RECT" val="706*503"/>
  <p:tag name="TABLE_ENDDRAG_RECT" val="2*20*706*503"/>
</p:tagLst>
</file>

<file path=ppt/tags/tag10.xml><?xml version="1.0" encoding="utf-8"?>
<p:tagLst xmlns:p="http://schemas.openxmlformats.org/presentationml/2006/main">
  <p:tag name="KSO_WM_UNIT_TABLE_BEAUTIFY" val="smartTable{6bd187b4-bbff-48da-ac19-48ebd1ff1a2a}"/>
  <p:tag name="TABLE_ENDDRAG_ORIGIN_RECT" val="720*530"/>
  <p:tag name="TABLE_ENDDRAG_RECT" val="0*3*720*530"/>
</p:tagLst>
</file>

<file path=ppt/tags/tag11.xml><?xml version="1.0" encoding="utf-8"?>
<p:tagLst xmlns:p="http://schemas.openxmlformats.org/presentationml/2006/main">
  <p:tag name="KSO_WM_UNIT_TABLE_BEAUTIFY" val="smartTable{f3d079a0-220a-4f6f-bfc8-b46a4c606adc}"/>
  <p:tag name="TABLE_ENDDRAG_ORIGIN_RECT" val="706*503"/>
  <p:tag name="TABLE_ENDDRAG_RECT" val="2*20*706*503"/>
</p:tagLst>
</file>

<file path=ppt/tags/tag12.xml><?xml version="1.0" encoding="utf-8"?>
<p:tagLst xmlns:p="http://schemas.openxmlformats.org/presentationml/2006/main">
  <p:tag name="KSO_WM_UNIT_TABLE_BEAUTIFY" val="smartTable{94993209-2f3b-4535-8820-e2045cfcc3c0}"/>
  <p:tag name="TABLE_ENDDRAG_ORIGIN_RECT" val="706*503"/>
  <p:tag name="TABLE_ENDDRAG_RECT" val="2*20*706*503"/>
</p:tagLst>
</file>

<file path=ppt/tags/tag13.xml><?xml version="1.0" encoding="utf-8"?>
<p:tagLst xmlns:p="http://schemas.openxmlformats.org/presentationml/2006/main">
  <p:tag name="KSO_WM_UNIT_TABLE_BEAUTIFY" val="smartTable{8638b008-e2f9-44d4-a8c3-4ac893f1235e}"/>
  <p:tag name="TABLE_ENDDRAG_ORIGIN_RECT" val="706*503"/>
  <p:tag name="TABLE_ENDDRAG_RECT" val="2*20*706*503"/>
</p:tagLst>
</file>

<file path=ppt/tags/tag14.xml><?xml version="1.0" encoding="utf-8"?>
<p:tagLst xmlns:p="http://schemas.openxmlformats.org/presentationml/2006/main">
  <p:tag name="KSO_WM_UNIT_TABLE_BEAUTIFY" val="smartTable{1a0118cf-5796-48c5-bc3e-537207c6b63a}"/>
  <p:tag name="TABLE_ENDDRAG_ORIGIN_RECT" val="706*503"/>
  <p:tag name="TABLE_ENDDRAG_RECT" val="2*20*706*503"/>
</p:tagLst>
</file>

<file path=ppt/tags/tag15.xml><?xml version="1.0" encoding="utf-8"?>
<p:tagLst xmlns:p="http://schemas.openxmlformats.org/presentationml/2006/main">
  <p:tag name="KSO_WM_UNIT_TABLE_BEAUTIFY" val="smartTable{94af34ca-55c4-4ec9-90c7-9e63ae15ac0b}"/>
  <p:tag name="TABLE_ENDDRAG_ORIGIN_RECT" val="706*503"/>
  <p:tag name="TABLE_ENDDRAG_RECT" val="2*20*706*503"/>
</p:tagLst>
</file>

<file path=ppt/tags/tag16.xml><?xml version="1.0" encoding="utf-8"?>
<p:tagLst xmlns:p="http://schemas.openxmlformats.org/presentationml/2006/main">
  <p:tag name="KSO_WM_UNIT_TABLE_BEAUTIFY" val="smartTable{f4b2bcbe-d249-45a7-b4ff-72dc06a58a9d}"/>
  <p:tag name="TABLE_ENDDRAG_ORIGIN_RECT" val="706*503"/>
  <p:tag name="TABLE_ENDDRAG_RECT" val="2*20*706*503"/>
</p:tagLst>
</file>

<file path=ppt/tags/tag17.xml><?xml version="1.0" encoding="utf-8"?>
<p:tagLst xmlns:p="http://schemas.openxmlformats.org/presentationml/2006/main">
  <p:tag name="KSO_WM_UNIT_TABLE_BEAUTIFY" val="smartTable{3f792de8-3def-425f-8464-1881bc370cd5}"/>
  <p:tag name="TABLE_ENDDRAG_ORIGIN_RECT" val="720*531"/>
  <p:tag name="TABLE_ENDDRAG_RECT" val="0*3*720*531"/>
</p:tagLst>
</file>

<file path=ppt/tags/tag18.xml><?xml version="1.0" encoding="utf-8"?>
<p:tagLst xmlns:p="http://schemas.openxmlformats.org/presentationml/2006/main">
  <p:tag name="KSO_WM_UNIT_TABLE_BEAUTIFY" val="smartTable{825bfed3-b6a6-4227-9320-517901e32475}"/>
  <p:tag name="TABLE_ENDDRAG_ORIGIN_RECT" val="706*503"/>
  <p:tag name="TABLE_ENDDRAG_RECT" val="2*20*706*503"/>
</p:tagLst>
</file>

<file path=ppt/tags/tag19.xml><?xml version="1.0" encoding="utf-8"?>
<p:tagLst xmlns:p="http://schemas.openxmlformats.org/presentationml/2006/main">
  <p:tag name="KSO_WM_UNIT_TABLE_BEAUTIFY" val="smartTable{75a3ab8d-02a0-4691-aa30-630979d37c4b}"/>
  <p:tag name="TABLE_ENDDRAG_ORIGIN_RECT" val="715*557"/>
  <p:tag name="TABLE_ENDDRAG_RECT" val="2*-20*715*557"/>
</p:tagLst>
</file>

<file path=ppt/tags/tag2.xml><?xml version="1.0" encoding="utf-8"?>
<p:tagLst xmlns:p="http://schemas.openxmlformats.org/presentationml/2006/main">
  <p:tag name="KSO_WM_UNIT_TABLE_BEAUTIFY" val="smartTable{5c68b976-b4d6-482c-83ab-a969f3c9ce39}"/>
  <p:tag name="TABLE_ENDDRAG_ORIGIN_RECT" val="706*503"/>
  <p:tag name="TABLE_ENDDRAG_RECT" val="2*20*706*503"/>
</p:tagLst>
</file>

<file path=ppt/tags/tag20.xml><?xml version="1.0" encoding="utf-8"?>
<p:tagLst xmlns:p="http://schemas.openxmlformats.org/presentationml/2006/main">
  <p:tag name="KSO_WM_UNIT_TABLE_BEAUTIFY" val="smartTable{d18d0582-fb6a-40bf-8afd-54bd76ddff2a}"/>
  <p:tag name="TABLE_ENDDRAG_ORIGIN_RECT" val="715*507"/>
  <p:tag name="TABLE_ENDDRAG_RECT" val="2*0*715*507"/>
</p:tagLst>
</file>

<file path=ppt/tags/tag21.xml><?xml version="1.0" encoding="utf-8"?>
<p:tagLst xmlns:p="http://schemas.openxmlformats.org/presentationml/2006/main">
  <p:tag name="COMMONDATA" val="eyJoZGlkIjoiOTI5ZGY0YjI2NzE2ZGNhZjIxYjEyYjcxMTg2M2EwZDQifQ=="/>
</p:tagLst>
</file>

<file path=ppt/tags/tag3.xml><?xml version="1.0" encoding="utf-8"?>
<p:tagLst xmlns:p="http://schemas.openxmlformats.org/presentationml/2006/main">
  <p:tag name="KSO_WM_UNIT_TABLE_BEAUTIFY" val="smartTable{266a822e-0987-4f92-855a-1aca7acc45f0}"/>
  <p:tag name="TABLE_ENDDRAG_ORIGIN_RECT" val="706*503"/>
  <p:tag name="TABLE_ENDDRAG_RECT" val="2*20*706*503"/>
</p:tagLst>
</file>

<file path=ppt/tags/tag4.xml><?xml version="1.0" encoding="utf-8"?>
<p:tagLst xmlns:p="http://schemas.openxmlformats.org/presentationml/2006/main">
  <p:tag name="KSO_WM_UNIT_TABLE_BEAUTIFY" val="smartTable{b26dd55b-1797-4665-9a64-76b3040415c1}"/>
  <p:tag name="TABLE_ENDDRAG_ORIGIN_RECT" val="707*516"/>
  <p:tag name="TABLE_ENDDRAG_RECT" val="2*-1*707*516"/>
</p:tagLst>
</file>

<file path=ppt/tags/tag5.xml><?xml version="1.0" encoding="utf-8"?>
<p:tagLst xmlns:p="http://schemas.openxmlformats.org/presentationml/2006/main">
  <p:tag name="KSO_WM_UNIT_TABLE_BEAUTIFY" val="smartTable{9bdbf153-7861-4eea-9d8d-9693ca821323}"/>
  <p:tag name="TABLE_ENDDRAG_ORIGIN_RECT" val="706*503"/>
  <p:tag name="TABLE_ENDDRAG_RECT" val="2*20*706*503"/>
</p:tagLst>
</file>

<file path=ppt/tags/tag6.xml><?xml version="1.0" encoding="utf-8"?>
<p:tagLst xmlns:p="http://schemas.openxmlformats.org/presentationml/2006/main">
  <p:tag name="KSO_WM_UNIT_TABLE_BEAUTIFY" val="smartTable{e42ce418-b69e-47c3-823e-ea9c3dd71a77}"/>
  <p:tag name="TABLE_ENDDRAG_ORIGIN_RECT" val="720*524"/>
  <p:tag name="TABLE_ENDDRAG_RECT" val="0*0*720*524"/>
</p:tagLst>
</file>

<file path=ppt/tags/tag7.xml><?xml version="1.0" encoding="utf-8"?>
<p:tagLst xmlns:p="http://schemas.openxmlformats.org/presentationml/2006/main">
  <p:tag name="KSO_WM_UNIT_TABLE_BEAUTIFY" val="smartTable{6f1c77a3-f273-4088-91f2-e8e74bc9bbed}"/>
  <p:tag name="TABLE_ENDDRAG_ORIGIN_RECT" val="706*503"/>
  <p:tag name="TABLE_ENDDRAG_RECT" val="2*20*706*503"/>
</p:tagLst>
</file>

<file path=ppt/tags/tag8.xml><?xml version="1.0" encoding="utf-8"?>
<p:tagLst xmlns:p="http://schemas.openxmlformats.org/presentationml/2006/main">
  <p:tag name="KSO_WM_UNIT_TABLE_BEAUTIFY" val="smartTable{d742dbbc-efb4-4752-9ac2-813abbbca619}"/>
  <p:tag name="TABLE_ENDDRAG_ORIGIN_RECT" val="706*503"/>
  <p:tag name="TABLE_ENDDRAG_RECT" val="2*20*706*503"/>
</p:tagLst>
</file>

<file path=ppt/tags/tag9.xml><?xml version="1.0" encoding="utf-8"?>
<p:tagLst xmlns:p="http://schemas.openxmlformats.org/presentationml/2006/main">
  <p:tag name="KSO_WM_UNIT_TABLE_BEAUTIFY" val="smartTable{e1270462-5f2e-4a75-ae99-7cd987d2acb2}"/>
  <p:tag name="TABLE_ENDDRAG_ORIGIN_RECT" val="720*532"/>
  <p:tag name="TABLE_ENDDRAG_RECT" val="0*-2*720*532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9758</Words>
  <Application>WPS 演示</Application>
  <PresentationFormat/>
  <Paragraphs>3118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赵志超</cp:lastModifiedBy>
  <cp:revision>48</cp:revision>
  <dcterms:created xsi:type="dcterms:W3CDTF">2023-08-24T02:47:00Z</dcterms:created>
  <dcterms:modified xsi:type="dcterms:W3CDTF">2025-10-23T02:01:40Z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BD85875DAF8C4242AD61FE1C7D4043C3_13</vt:lpwstr>
  </property>
</Properties>
</file>